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s/slide29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11.xml" ContentType="application/vnd.openxmlformats-officedocument.presentationml.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20.xml" ContentType="application/vnd.openxmlformats-officedocument.presentationml.slide+xml"/>
  <Override PartName="/ppt/slides/slide28.xml" ContentType="application/vnd.openxmlformats-officedocument.presentationml.slide+xml"/>
  <Override PartName="/ppt/slides/slide7.xml" ContentType="application/vnd.openxmlformats-officedocument.presentationml.slide+xml"/>
  <Override PartName="/ppt/slides/slide5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6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Masters/slideMaster2.xml" ContentType="application/vnd.openxmlformats-officedocument.presentationml.slideMaster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Masters/slideMaster1.xml" ContentType="application/vnd.openxmlformats-officedocument.presentationml.slideMaster+xml"/>
  <Override PartName="/ppt/notesSlides/notesSlide1.xml" ContentType="application/vnd.openxmlformats-officedocument.presentationml.notesSlide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theme/theme3.xml" ContentType="application/vnd.openxmlformats-officedocument.theme+xml"/>
  <Override PartName="/ppt/theme/theme2.xml" ContentType="application/vnd.openxmlformats-officedocument.theme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61" r:id="rId2"/>
  </p:sldMasterIdLst>
  <p:notesMasterIdLst>
    <p:notesMasterId r:id="rId32"/>
  </p:notesMasterIdLst>
  <p:sldIdLst>
    <p:sldId id="272" r:id="rId3"/>
    <p:sldId id="289" r:id="rId4"/>
    <p:sldId id="290" r:id="rId5"/>
    <p:sldId id="291" r:id="rId6"/>
    <p:sldId id="292" r:id="rId7"/>
    <p:sldId id="293" r:id="rId8"/>
    <p:sldId id="294" r:id="rId9"/>
    <p:sldId id="295" r:id="rId10"/>
    <p:sldId id="296" r:id="rId11"/>
    <p:sldId id="297" r:id="rId12"/>
    <p:sldId id="298" r:id="rId13"/>
    <p:sldId id="299" r:id="rId14"/>
    <p:sldId id="300" r:id="rId15"/>
    <p:sldId id="301" r:id="rId16"/>
    <p:sldId id="302" r:id="rId17"/>
    <p:sldId id="303" r:id="rId18"/>
    <p:sldId id="304" r:id="rId19"/>
    <p:sldId id="305" r:id="rId20"/>
    <p:sldId id="306" r:id="rId21"/>
    <p:sldId id="307" r:id="rId22"/>
    <p:sldId id="308" r:id="rId23"/>
    <p:sldId id="309" r:id="rId24"/>
    <p:sldId id="310" r:id="rId25"/>
    <p:sldId id="311" r:id="rId26"/>
    <p:sldId id="312" r:id="rId27"/>
    <p:sldId id="313" r:id="rId28"/>
    <p:sldId id="314" r:id="rId29"/>
    <p:sldId id="315" r:id="rId30"/>
    <p:sldId id="284" r:id="rId31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04" autoAdjust="0"/>
    <p:restoredTop sz="94660"/>
  </p:normalViewPr>
  <p:slideViewPr>
    <p:cSldViewPr>
      <p:cViewPr varScale="1">
        <p:scale>
          <a:sx n="87" d="100"/>
          <a:sy n="87" d="100"/>
        </p:scale>
        <p:origin x="936" y="9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customXml" Target="../customXml/item3.xml"/><Relationship Id="rId21" Type="http://schemas.openxmlformats.org/officeDocument/2006/relationships/slide" Target="slides/slide19.xml"/><Relationship Id="rId34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presProps" Target="presProps.xml"/><Relationship Id="rId38" Type="http://schemas.openxmlformats.org/officeDocument/2006/relationships/customXml" Target="../customXml/item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notesMaster" Target="notesMasters/notesMaster1.xml"/><Relationship Id="rId37" Type="http://schemas.openxmlformats.org/officeDocument/2006/relationships/customXml" Target="../customXml/item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heme" Target="theme/theme1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6E841F-60CE-47FF-B643-BD0F5051D3B2}" type="datetimeFigureOut">
              <a:rPr lang="en-IN" smtClean="0"/>
              <a:t>10-02-2023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5FD8AC-5942-44FA-AB0B-232B4FB7820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872548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5FD8AC-5942-44FA-AB0B-232B4FB78201}" type="slidenum">
              <a:rPr lang="en-IN" smtClean="0"/>
              <a:t>29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96033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197685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D1E0D-8397-4D5B-BDB6-1F568E00B225}" type="datetime1">
              <a:rPr lang="en-US" smtClean="0"/>
              <a:t>2/10/2023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5354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3008313" cy="87153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43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076325"/>
            <a:ext cx="3008313" cy="35179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52B82-4B39-435A-BBAD-BB51BA26D5EF}" type="datetime1">
              <a:rPr lang="en-US" smtClean="0"/>
              <a:t>2/10/2023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8249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900"/>
            <a:ext cx="5486400" cy="6032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41DFA-E23A-4A5C-AAF1-870EEE3F56F2}" type="datetime1">
              <a:rPr lang="en-US" smtClean="0"/>
              <a:t>2/10/2023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4409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038D6-68C5-4434-A84D-B2A0196B8119}" type="datetime1">
              <a:rPr lang="en-US" smtClean="0"/>
              <a:t>2/10/2023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8716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78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0893A-49D5-4436-ABF7-A6FD44949455}" type="datetime1">
              <a:rPr lang="en-US" smtClean="0"/>
              <a:t>2/10/2023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0912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144000" cy="884466"/>
          </a:xfrm>
          <a:prstGeom prst="rect">
            <a:avLst/>
          </a:prstGeom>
        </p:spPr>
        <p:txBody>
          <a:bodyPr anchor="ctr"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 smtClean="0"/>
              <a:t> Click to edit title</a:t>
            </a:r>
            <a:endParaRPr lang="ko-KR" alt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95536" y="1131590"/>
            <a:ext cx="8496944" cy="4606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dirty="0" smtClean="0"/>
              <a:t>Click to edit Master text styles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405880" y="1808261"/>
            <a:ext cx="8496944" cy="2995737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469437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19672" y="0"/>
            <a:ext cx="7524328" cy="884466"/>
          </a:xfrm>
          <a:prstGeom prst="rect">
            <a:avLst/>
          </a:prstGeom>
        </p:spPr>
        <p:txBody>
          <a:bodyPr anchor="ctr"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 smtClean="0"/>
              <a:t> Click to edit title</a:t>
            </a:r>
            <a:endParaRPr lang="ko-KR" alt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979712" y="987574"/>
            <a:ext cx="6912768" cy="4606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dirty="0" smtClean="0"/>
              <a:t>Click to edit Master text styles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1990056" y="1664245"/>
            <a:ext cx="6912768" cy="2995737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228082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8613"/>
            <a:ext cx="7772400" cy="11017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E55FB-CD00-4951-B9B4-9DE71AC3FFFD}" type="datetime1">
              <a:rPr lang="en-US" smtClean="0"/>
              <a:t>2/10/2023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9595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D94B2-0DF2-4796-96CE-69AA74B11BBB}" type="datetime1">
              <a:rPr lang="en-US" smtClean="0"/>
              <a:t>2/10/2023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1330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5"/>
            <a:ext cx="7772400" cy="10223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79638"/>
            <a:ext cx="7772400" cy="112553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8C157-7951-4386-A1D3-1BFB070B0CD7}" type="datetime1">
              <a:rPr lang="en-US" smtClean="0"/>
              <a:t>2/10/2023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4311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D8612-69F0-4968-89AD-B8003D81F268}" type="datetime1">
              <a:rPr lang="en-US" smtClean="0"/>
              <a:t>2/10/2023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8029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0938"/>
            <a:ext cx="4040188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950"/>
            <a:ext cx="4040188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150938"/>
            <a:ext cx="4041775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631950"/>
            <a:ext cx="4041775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AEF462-1FCF-4211-A9A8-89CE17D9B27A}" type="datetime1">
              <a:rPr lang="en-US" smtClean="0"/>
              <a:t>2/10/2023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7940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45DFB-E291-4DF4-88A4-17420A22B7B0}" type="datetime1">
              <a:rPr lang="en-US" smtClean="0"/>
              <a:t>2/10/2023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5109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523917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</p:sldLayoutIdLst>
  <p:hf hdr="0" ftr="0"/>
  <p:txStyles>
    <p:titleStyle>
      <a:lvl1pPr algn="ctr" defTabSz="914400" rtl="0" eaLnBrk="1" latinLnBrk="1" hangingPunct="1">
        <a:spcBef>
          <a:spcPct val="0"/>
        </a:spcBef>
        <a:buNone/>
        <a:defRPr sz="3600" b="1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4B6751-F74F-4897-8617-4DEF9CC2DD30}" type="datetime1">
              <a:rPr lang="en-US" smtClean="0"/>
              <a:t>2/10/2023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2399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hf hdr="0" ft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0"/>
          </p:nvPr>
        </p:nvSpPr>
        <p:spPr>
          <a:xfrm>
            <a:off x="1" y="1743075"/>
            <a:ext cx="9143999" cy="3400425"/>
          </a:xfrm>
        </p:spPr>
        <p:txBody>
          <a:bodyPr/>
          <a:lstStyle/>
          <a:p>
            <a:pPr algn="ctr"/>
            <a:r>
              <a:rPr lang="en-US" sz="2800" b="1" dirty="0" smtClean="0"/>
              <a:t>Welcome to </a:t>
            </a:r>
          </a:p>
          <a:p>
            <a:r>
              <a:rPr lang="en-US" sz="2800" b="1" dirty="0" smtClean="0"/>
              <a:t>CSA2002  INTRODUCTION TO DRONES</a:t>
            </a:r>
          </a:p>
          <a:p>
            <a:endParaRPr lang="en-IN" sz="28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2051720" cy="17430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1721" y="0"/>
            <a:ext cx="4706958" cy="1743076"/>
          </a:xfrm>
          <a:prstGeom prst="rect">
            <a:avLst/>
          </a:prstGeom>
        </p:spPr>
      </p:pic>
      <p:pic>
        <p:nvPicPr>
          <p:cNvPr id="7" name="Picture 2" descr="How is the campus of VIT, Bhopal? Can you send me some pictures of the  campus? - Quor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8679" y="0"/>
            <a:ext cx="2385321" cy="1746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ubtitle 2"/>
          <p:cNvSpPr txBox="1">
            <a:spLocks/>
          </p:cNvSpPr>
          <p:nvPr/>
        </p:nvSpPr>
        <p:spPr>
          <a:xfrm>
            <a:off x="3419873" y="2931790"/>
            <a:ext cx="5724128" cy="2211711"/>
          </a:xfrm>
          <a:prstGeom prst="rect">
            <a:avLst/>
          </a:prstGeom>
        </p:spPr>
        <p:txBody>
          <a:bodyPr anchor="ctr">
            <a:normAutofit fontScale="92500"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 smtClean="0">
              <a:solidFill>
                <a:srgbClr val="00B050"/>
              </a:solidFill>
            </a:endParaRPr>
          </a:p>
          <a:p>
            <a:r>
              <a:rPr lang="en-US" dirty="0" smtClean="0">
                <a:solidFill>
                  <a:srgbClr val="00B050"/>
                </a:solidFill>
              </a:rPr>
              <a:t>G.GANESAN,</a:t>
            </a:r>
            <a:r>
              <a:rPr lang="en-US" dirty="0" smtClean="0"/>
              <a:t> B.E (CSE)., M.E (CSE)., M.S(IT).,MISTE.,</a:t>
            </a:r>
          </a:p>
          <a:p>
            <a:r>
              <a:rPr lang="en-US" dirty="0" smtClean="0"/>
              <a:t>SENIOR TEACHING FELLOW,</a:t>
            </a:r>
          </a:p>
          <a:p>
            <a:r>
              <a:rPr lang="en-US" dirty="0" smtClean="0"/>
              <a:t>SCHOOL OF CSE.</a:t>
            </a:r>
          </a:p>
          <a:p>
            <a:r>
              <a:rPr lang="en-US" dirty="0" smtClean="0"/>
              <a:t>+91-9500234437</a:t>
            </a:r>
          </a:p>
          <a:p>
            <a:r>
              <a:rPr lang="en-US" dirty="0" smtClean="0">
                <a:solidFill>
                  <a:srgbClr val="D60093"/>
                </a:solidFill>
              </a:rPr>
              <a:t>ganesan.g@vitbhopal.ac.in</a:t>
            </a:r>
          </a:p>
          <a:p>
            <a:endParaRPr lang="en-IN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6647" y="3050508"/>
            <a:ext cx="1833226" cy="1974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004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Surveying with a Drone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512" y="884466"/>
            <a:ext cx="8964488" cy="4259034"/>
          </a:xfrm>
        </p:spPr>
        <p:txBody>
          <a:bodyPr anchor="t" anchorCtr="0"/>
          <a:lstStyle/>
          <a:p>
            <a:r>
              <a:rPr lang="en-US" b="1" dirty="0" smtClean="0"/>
              <a:t>Step-9:</a:t>
            </a:r>
            <a:r>
              <a:rPr lang="en-US" dirty="0" smtClean="0"/>
              <a:t> Load the mission to </a:t>
            </a:r>
            <a:r>
              <a:rPr lang="en-US" dirty="0" err="1" smtClean="0"/>
              <a:t>ArduPilot</a:t>
            </a:r>
            <a:r>
              <a:rPr lang="en-US" dirty="0"/>
              <a:t> </a:t>
            </a:r>
            <a:r>
              <a:rPr lang="en-US" dirty="0" smtClean="0"/>
              <a:t>by </a:t>
            </a:r>
          </a:p>
          <a:p>
            <a:r>
              <a:rPr lang="en-US" dirty="0"/>
              <a:t> </a:t>
            </a:r>
            <a:r>
              <a:rPr lang="en-US" dirty="0" smtClean="0"/>
              <a:t>          a. Connecting the drone to the computer via telemetry or USB      </a:t>
            </a:r>
          </a:p>
          <a:p>
            <a:r>
              <a:rPr lang="en-US" dirty="0"/>
              <a:t> </a:t>
            </a:r>
            <a:r>
              <a:rPr lang="en-US" dirty="0" smtClean="0"/>
              <a:t>              cable.</a:t>
            </a:r>
          </a:p>
          <a:p>
            <a:r>
              <a:rPr lang="en-US" dirty="0"/>
              <a:t> </a:t>
            </a:r>
            <a:r>
              <a:rPr lang="en-US" dirty="0" smtClean="0"/>
              <a:t>          b. Check the correct COM port or select the Auto mode.</a:t>
            </a:r>
          </a:p>
          <a:p>
            <a:r>
              <a:rPr lang="en-US" dirty="0" smtClean="0"/>
              <a:t>           c. Click on “Connect” button and select “Load WP File” from the     </a:t>
            </a:r>
          </a:p>
          <a:p>
            <a:r>
              <a:rPr lang="en-US" dirty="0"/>
              <a:t> </a:t>
            </a:r>
            <a:r>
              <a:rPr lang="en-US" dirty="0" smtClean="0"/>
              <a:t>              right-side of the map (or right click on the map).</a:t>
            </a:r>
          </a:p>
          <a:p>
            <a:r>
              <a:rPr lang="en-US" dirty="0" smtClean="0"/>
              <a:t>           d. Select the WP file and Hit the “Write WPs” button.</a:t>
            </a:r>
            <a:endParaRPr lang="en-US" dirty="0"/>
          </a:p>
          <a:p>
            <a:r>
              <a:rPr lang="en-US" dirty="0" smtClean="0"/>
              <a:t>       </a:t>
            </a:r>
            <a:endParaRPr lang="en-US" dirty="0"/>
          </a:p>
          <a:p>
            <a:r>
              <a:rPr lang="en-US" dirty="0" smtClean="0"/>
              <a:t>           Now, we will see a pop-up message. The copter will ready to fly.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92382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Surveying with a Drone</a:t>
            </a:r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4466"/>
            <a:ext cx="9144000" cy="4447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882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Surveying with a Drone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512" y="884466"/>
            <a:ext cx="8964488" cy="4259034"/>
          </a:xfrm>
        </p:spPr>
        <p:txBody>
          <a:bodyPr anchor="t" anchorCtr="0"/>
          <a:lstStyle/>
          <a:p>
            <a:r>
              <a:rPr lang="en-US" b="1" dirty="0" smtClean="0"/>
              <a:t>Step-10:</a:t>
            </a:r>
            <a:r>
              <a:rPr lang="en-US" dirty="0" smtClean="0"/>
              <a:t> Take the drone to the place where we select the Home/H point.</a:t>
            </a:r>
          </a:p>
          <a:p>
            <a:endParaRPr lang="en-US" dirty="0" smtClean="0"/>
          </a:p>
          <a:p>
            <a:r>
              <a:rPr lang="en-US" b="1" dirty="0" smtClean="0"/>
              <a:t>Step-11:</a:t>
            </a:r>
            <a:r>
              <a:rPr lang="en-US" dirty="0" smtClean="0"/>
              <a:t> The timing of hovering depends on the speed selected on </a:t>
            </a:r>
          </a:p>
          <a:p>
            <a:r>
              <a:rPr lang="en-US" dirty="0"/>
              <a:t> </a:t>
            </a:r>
            <a:r>
              <a:rPr lang="en-US" dirty="0" smtClean="0"/>
              <a:t>           </a:t>
            </a:r>
            <a:r>
              <a:rPr lang="en-US" dirty="0" err="1" smtClean="0"/>
              <a:t>Config</a:t>
            </a:r>
            <a:r>
              <a:rPr lang="en-US" dirty="0" smtClean="0"/>
              <a:t>/Tuning page.</a:t>
            </a:r>
          </a:p>
          <a:p>
            <a:endParaRPr lang="en-US" dirty="0"/>
          </a:p>
          <a:p>
            <a:r>
              <a:rPr lang="en-US" b="1" dirty="0" smtClean="0"/>
              <a:t>Step-12:</a:t>
            </a:r>
            <a:r>
              <a:rPr lang="en-US" dirty="0" smtClean="0"/>
              <a:t> Arm it as Auto mode.</a:t>
            </a:r>
          </a:p>
          <a:p>
            <a:r>
              <a:rPr lang="en-US" dirty="0"/>
              <a:t> </a:t>
            </a:r>
            <a:r>
              <a:rPr lang="en-US" dirty="0" smtClean="0"/>
              <a:t>           a. Go to </a:t>
            </a:r>
            <a:r>
              <a:rPr lang="en-US" dirty="0" err="1" smtClean="0"/>
              <a:t>Config</a:t>
            </a:r>
            <a:r>
              <a:rPr lang="en-US" dirty="0" smtClean="0"/>
              <a:t>/Tuning </a:t>
            </a:r>
            <a:r>
              <a:rPr lang="en-US" dirty="0" smtClean="0">
                <a:sym typeface="Wingdings" panose="05000000000000000000" pitchFamily="2" charset="2"/>
              </a:rPr>
              <a:t> select Flight Mode.</a:t>
            </a:r>
            <a:r>
              <a:rPr lang="en-US" dirty="0" smtClean="0"/>
              <a:t> </a:t>
            </a:r>
          </a:p>
          <a:p>
            <a:endParaRPr lang="en-US" dirty="0" smtClean="0"/>
          </a:p>
          <a:p>
            <a:r>
              <a:rPr lang="en-US" dirty="0"/>
              <a:t> </a:t>
            </a:r>
            <a:r>
              <a:rPr lang="en-US" dirty="0" smtClean="0"/>
              <a:t>           The drone will survey the </a:t>
            </a:r>
            <a:r>
              <a:rPr lang="en-US" dirty="0" err="1" smtClean="0"/>
              <a:t>WayPoints</a:t>
            </a:r>
            <a:r>
              <a:rPr lang="en-US" dirty="0" smtClean="0"/>
              <a:t> and come the Home.</a:t>
            </a:r>
          </a:p>
          <a:p>
            <a:r>
              <a:rPr lang="en-US" dirty="0" smtClean="0"/>
              <a:t>Now, we can change any mode and hit the Save Modes button then </a:t>
            </a:r>
          </a:p>
          <a:p>
            <a:r>
              <a:rPr lang="en-US" dirty="0" smtClean="0"/>
              <a:t>Fly the drone.</a:t>
            </a:r>
          </a:p>
        </p:txBody>
      </p:sp>
    </p:spTree>
    <p:extLst>
      <p:ext uri="{BB962C8B-B14F-4D97-AF65-F5344CB8AC3E}">
        <p14:creationId xmlns:p14="http://schemas.microsoft.com/office/powerpoint/2010/main" val="4179375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Mission-2: Delivery Man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24824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Delivery Man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512" y="884466"/>
            <a:ext cx="8964488" cy="4259034"/>
          </a:xfrm>
        </p:spPr>
        <p:txBody>
          <a:bodyPr anchor="t" anchorCtr="0"/>
          <a:lstStyle/>
          <a:p>
            <a:r>
              <a:rPr lang="en-US" b="1" dirty="0" smtClean="0"/>
              <a:t>Aim: Ship or Drop a Package to a Destination by the Drone.</a:t>
            </a:r>
          </a:p>
          <a:p>
            <a:r>
              <a:rPr lang="en-US" b="1" dirty="0"/>
              <a:t> </a:t>
            </a:r>
            <a:r>
              <a:rPr lang="en-US" b="1" dirty="0" smtClean="0"/>
              <a:t>         - using Mission Planner Software</a:t>
            </a:r>
          </a:p>
          <a:p>
            <a:endParaRPr lang="en-US" b="1" dirty="0"/>
          </a:p>
          <a:p>
            <a:r>
              <a:rPr lang="en-US" b="1" dirty="0" smtClean="0"/>
              <a:t>   Modify the camera shutter button to drop a package from out drone.</a:t>
            </a:r>
          </a:p>
          <a:p>
            <a:r>
              <a:rPr lang="en-US" b="1" dirty="0" smtClean="0"/>
              <a:t>     - </a:t>
            </a:r>
            <a:r>
              <a:rPr lang="en-US" dirty="0" smtClean="0"/>
              <a:t>Connect a Servo motor with </a:t>
            </a:r>
            <a:r>
              <a:rPr lang="en-US" dirty="0" err="1" smtClean="0"/>
              <a:t>ArduPilot</a:t>
            </a:r>
            <a:r>
              <a:rPr lang="en-US" dirty="0" smtClean="0"/>
              <a:t>.</a:t>
            </a:r>
          </a:p>
          <a:p>
            <a:r>
              <a:rPr lang="en-US" dirty="0"/>
              <a:t> </a:t>
            </a:r>
            <a:r>
              <a:rPr lang="en-US" dirty="0" smtClean="0"/>
              <a:t>    - Trigger a signal to the channel for connect and move the </a:t>
            </a:r>
          </a:p>
          <a:p>
            <a:r>
              <a:rPr lang="en-US" dirty="0"/>
              <a:t> </a:t>
            </a:r>
            <a:r>
              <a:rPr lang="en-US" dirty="0" smtClean="0"/>
              <a:t>       servo motor.</a:t>
            </a:r>
          </a:p>
          <a:p>
            <a:r>
              <a:rPr lang="en-US" dirty="0" smtClean="0"/>
              <a:t>     - If the Placeholder connected to the Servo, we can drop the package </a:t>
            </a:r>
          </a:p>
          <a:p>
            <a:r>
              <a:rPr lang="en-US" dirty="0"/>
              <a:t> </a:t>
            </a:r>
            <a:r>
              <a:rPr lang="en-US" dirty="0" smtClean="0"/>
              <a:t>      from the placeholder by triggering the servo from our remote</a:t>
            </a:r>
          </a:p>
          <a:p>
            <a:r>
              <a:rPr lang="en-US" dirty="0"/>
              <a:t> </a:t>
            </a:r>
            <a:r>
              <a:rPr lang="en-US" dirty="0" smtClean="0"/>
              <a:t>      or the Mission Planner Software. </a:t>
            </a:r>
          </a:p>
          <a:p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838555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Drones and Delivery Man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512" y="884466"/>
            <a:ext cx="8964488" cy="4259034"/>
          </a:xfrm>
        </p:spPr>
        <p:txBody>
          <a:bodyPr anchor="t" anchorCtr="0"/>
          <a:lstStyle/>
          <a:p>
            <a:r>
              <a:rPr lang="en-US" b="1" dirty="0" smtClean="0"/>
              <a:t>Step-1: </a:t>
            </a:r>
            <a:r>
              <a:rPr lang="en-US" dirty="0" smtClean="0"/>
              <a:t>Connect the Servo motor.</a:t>
            </a:r>
          </a:p>
          <a:p>
            <a:r>
              <a:rPr lang="en-US" dirty="0" smtClean="0"/>
              <a:t>          - Use the </a:t>
            </a:r>
            <a:r>
              <a:rPr lang="en-US" dirty="0" err="1" smtClean="0"/>
              <a:t>ArduPilot</a:t>
            </a:r>
            <a:r>
              <a:rPr lang="en-US" dirty="0" smtClean="0"/>
              <a:t> one-four output channels.</a:t>
            </a:r>
            <a:endParaRPr lang="en-US" dirty="0"/>
          </a:p>
          <a:p>
            <a:endParaRPr lang="en-US" dirty="0"/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1635646"/>
            <a:ext cx="6552728" cy="3507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317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Drones and Delivery Man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512" y="884466"/>
            <a:ext cx="8964488" cy="4259034"/>
          </a:xfrm>
        </p:spPr>
        <p:txBody>
          <a:bodyPr anchor="t" anchorCtr="0"/>
          <a:lstStyle/>
          <a:p>
            <a:r>
              <a:rPr lang="en-US" b="1" dirty="0" smtClean="0"/>
              <a:t>Step-2: </a:t>
            </a:r>
            <a:r>
              <a:rPr lang="en-US" dirty="0" smtClean="0"/>
              <a:t>Connect the Camera Gimbal.</a:t>
            </a:r>
          </a:p>
          <a:p>
            <a:r>
              <a:rPr lang="en-US" dirty="0" smtClean="0"/>
              <a:t>          - In Mission Planner </a:t>
            </a:r>
            <a:r>
              <a:rPr lang="en-US" dirty="0" err="1" smtClean="0"/>
              <a:t>Softwre</a:t>
            </a:r>
            <a:r>
              <a:rPr lang="en-US" dirty="0" smtClean="0"/>
              <a:t>, Select Optional Hardware and </a:t>
            </a:r>
          </a:p>
          <a:p>
            <a:r>
              <a:rPr lang="en-US" dirty="0"/>
              <a:t> </a:t>
            </a:r>
            <a:r>
              <a:rPr lang="en-US" dirty="0" smtClean="0"/>
              <a:t>           Camera Gimbal.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5855" y="2048248"/>
            <a:ext cx="4106569" cy="3095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506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Drones and Delivery Man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4466"/>
            <a:ext cx="9144000" cy="4269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717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Drones and Delivery Man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512" y="884466"/>
            <a:ext cx="8964488" cy="4259034"/>
          </a:xfrm>
        </p:spPr>
        <p:txBody>
          <a:bodyPr anchor="t" anchorCtr="0"/>
          <a:lstStyle/>
          <a:p>
            <a:r>
              <a:rPr lang="en-US" b="1" dirty="0" smtClean="0"/>
              <a:t>Step-3:</a:t>
            </a:r>
            <a:r>
              <a:rPr lang="en-US" dirty="0" smtClean="0"/>
              <a:t> Configure the </a:t>
            </a:r>
            <a:r>
              <a:rPr lang="en-US" dirty="0" err="1" smtClean="0"/>
              <a:t>WayPoint</a:t>
            </a:r>
            <a:endParaRPr lang="en-US" dirty="0" smtClean="0"/>
          </a:p>
          <a:p>
            <a:r>
              <a:rPr lang="en-US" dirty="0" smtClean="0"/>
              <a:t>          - Select a waypoint from the “Flight Plan” menu.</a:t>
            </a:r>
          </a:p>
          <a:p>
            <a:r>
              <a:rPr lang="en-US" dirty="0"/>
              <a:t> </a:t>
            </a:r>
            <a:r>
              <a:rPr lang="en-US" dirty="0" smtClean="0"/>
              <a:t>         - Click “Add Below” button.</a:t>
            </a:r>
          </a:p>
          <a:p>
            <a:r>
              <a:rPr lang="en-US" dirty="0"/>
              <a:t> </a:t>
            </a:r>
            <a:r>
              <a:rPr lang="en-US" dirty="0" smtClean="0"/>
              <a:t>         - Now we will see the “RETURN_TO_LAUNCH” </a:t>
            </a:r>
          </a:p>
          <a:p>
            <a:r>
              <a:rPr lang="en-US" dirty="0"/>
              <a:t> </a:t>
            </a:r>
            <a:r>
              <a:rPr lang="en-US" dirty="0" smtClean="0"/>
              <a:t>         - Save the “</a:t>
            </a:r>
            <a:r>
              <a:rPr lang="en-US" dirty="0" err="1" smtClean="0"/>
              <a:t>WayPoint</a:t>
            </a:r>
            <a:r>
              <a:rPr lang="en-US" dirty="0" smtClean="0"/>
              <a:t>” file and write it to </a:t>
            </a:r>
            <a:r>
              <a:rPr lang="en-US" dirty="0" err="1" smtClean="0"/>
              <a:t>ArduPilot</a:t>
            </a:r>
            <a:r>
              <a:rPr lang="en-US" dirty="0" smtClean="0"/>
              <a:t>.</a:t>
            </a:r>
          </a:p>
          <a:p>
            <a:r>
              <a:rPr lang="en-US" b="1" dirty="0" smtClean="0"/>
              <a:t>Step-4:</a:t>
            </a:r>
            <a:r>
              <a:rPr lang="en-US" dirty="0" smtClean="0"/>
              <a:t> Attach the Package</a:t>
            </a:r>
          </a:p>
          <a:p>
            <a:r>
              <a:rPr lang="en-US" dirty="0"/>
              <a:t> </a:t>
            </a:r>
            <a:r>
              <a:rPr lang="en-US" dirty="0" smtClean="0"/>
              <a:t>         - Attach the package in Gimbal.</a:t>
            </a:r>
          </a:p>
          <a:p>
            <a:r>
              <a:rPr lang="en-US" dirty="0"/>
              <a:t> </a:t>
            </a:r>
            <a:r>
              <a:rPr lang="en-US" dirty="0" smtClean="0"/>
              <a:t>        </a:t>
            </a:r>
          </a:p>
          <a:p>
            <a:r>
              <a:rPr lang="en-US" b="1" dirty="0" smtClean="0"/>
              <a:t>Step-5:</a:t>
            </a:r>
            <a:r>
              <a:rPr lang="en-US" dirty="0" smtClean="0"/>
              <a:t> When Gimbal is triggered by the Servo, the package falls.</a:t>
            </a:r>
            <a:endParaRPr lang="en-US" dirty="0"/>
          </a:p>
          <a:p>
            <a:endParaRPr lang="en-US" dirty="0" smtClean="0"/>
          </a:p>
          <a:p>
            <a:r>
              <a:rPr lang="en-US" dirty="0"/>
              <a:t> </a:t>
            </a:r>
            <a:r>
              <a:rPr lang="en-US" dirty="0" smtClean="0"/>
              <a:t>    The drone return to the launch point which described in waypoint.</a:t>
            </a:r>
          </a:p>
        </p:txBody>
      </p:sp>
    </p:spTree>
    <p:extLst>
      <p:ext uri="{BB962C8B-B14F-4D97-AF65-F5344CB8AC3E}">
        <p14:creationId xmlns:p14="http://schemas.microsoft.com/office/powerpoint/2010/main" val="1095563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Drones and Delivery Man</a:t>
            </a:r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95028"/>
            <a:ext cx="9144000" cy="4248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691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Content</a:t>
            </a:r>
            <a:endParaRPr lang="en-IN" dirty="0"/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>
          <a:xfrm>
            <a:off x="405880" y="987574"/>
            <a:ext cx="8496944" cy="3888431"/>
          </a:xfrm>
        </p:spPr>
        <p:txBody>
          <a:bodyPr/>
          <a:lstStyle/>
          <a:p>
            <a:r>
              <a:rPr lang="en-US" sz="2400" dirty="0" smtClean="0"/>
              <a:t>Date</a:t>
            </a:r>
            <a:r>
              <a:rPr lang="en-US" sz="2400" smtClean="0"/>
              <a:t>: </a:t>
            </a:r>
            <a:r>
              <a:rPr lang="en-US" sz="2400" smtClean="0"/>
              <a:t>01, 06-02-2023            </a:t>
            </a:r>
            <a:r>
              <a:rPr lang="en-US" sz="2400" smtClean="0"/>
              <a:t>Time: 10.05am – 11.35am</a:t>
            </a:r>
            <a:endParaRPr lang="en-US" sz="2400" dirty="0" smtClean="0"/>
          </a:p>
          <a:p>
            <a:endParaRPr lang="en-US" sz="2400" dirty="0" smtClean="0"/>
          </a:p>
          <a:p>
            <a:pPr marL="457200" indent="-457200">
              <a:buAutoNum type="arabicPeriod"/>
            </a:pPr>
            <a:r>
              <a:rPr lang="en-US" sz="2400" dirty="0" smtClean="0"/>
              <a:t>Building Mission Control Drones using Drones</a:t>
            </a:r>
          </a:p>
          <a:p>
            <a:endParaRPr lang="en-US" sz="2400" dirty="0" smtClean="0"/>
          </a:p>
          <a:p>
            <a:r>
              <a:rPr lang="en-US" sz="2400" dirty="0" smtClean="0"/>
              <a:t>2.  Building Mission Control Drones using Delivery Man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4096083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Communicate the Drone via ESP8266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97403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Communicate the Drone via ESP8266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884466"/>
            <a:ext cx="9144000" cy="4259034"/>
          </a:xfrm>
        </p:spPr>
        <p:txBody>
          <a:bodyPr anchor="t" anchorCtr="0"/>
          <a:lstStyle/>
          <a:p>
            <a:r>
              <a:rPr lang="en-US" b="1" dirty="0" smtClean="0"/>
              <a:t>Aim:</a:t>
            </a:r>
            <a:r>
              <a:rPr lang="en-US" dirty="0" smtClean="0"/>
              <a:t> To aware of the weather and the environment for a flight and mission.</a:t>
            </a:r>
          </a:p>
          <a:p>
            <a:endParaRPr lang="en-US" dirty="0"/>
          </a:p>
          <a:p>
            <a:r>
              <a:rPr lang="en-US" b="1" dirty="0" err="1" smtClean="0"/>
              <a:t>Soln</a:t>
            </a:r>
            <a:r>
              <a:rPr lang="en-US" b="1" dirty="0" smtClean="0"/>
              <a:t>:</a:t>
            </a:r>
            <a:r>
              <a:rPr lang="en-US" dirty="0" smtClean="0"/>
              <a:t> Monitor the weather surrounding the drone by look at the air pressure</a:t>
            </a:r>
          </a:p>
          <a:p>
            <a:endParaRPr lang="en-US" dirty="0"/>
          </a:p>
          <a:p>
            <a:r>
              <a:rPr lang="en-US" b="1" dirty="0" smtClean="0"/>
              <a:t>Requirements:</a:t>
            </a:r>
          </a:p>
          <a:p>
            <a:r>
              <a:rPr lang="en-US" dirty="0"/>
              <a:t> </a:t>
            </a:r>
            <a:r>
              <a:rPr lang="en-US" dirty="0" smtClean="0"/>
              <a:t>    - A barometric pressure sensor (BMP 180 preferred)</a:t>
            </a:r>
          </a:p>
          <a:p>
            <a:r>
              <a:rPr lang="en-US" dirty="0"/>
              <a:t> </a:t>
            </a:r>
            <a:r>
              <a:rPr lang="en-US" dirty="0" smtClean="0"/>
              <a:t>    - An Arduino (pro mini preferred)</a:t>
            </a:r>
          </a:p>
          <a:p>
            <a:r>
              <a:rPr lang="en-US" dirty="0"/>
              <a:t> </a:t>
            </a:r>
            <a:r>
              <a:rPr lang="en-US" dirty="0" smtClean="0"/>
              <a:t>    - An ESP8266 transceiver module.</a:t>
            </a:r>
          </a:p>
          <a:p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83712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Communicate the Drone via ESP8266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512" y="884466"/>
            <a:ext cx="8964488" cy="4259034"/>
          </a:xfrm>
        </p:spPr>
        <p:txBody>
          <a:bodyPr anchor="t" anchorCtr="0"/>
          <a:lstStyle/>
          <a:p>
            <a:r>
              <a:rPr lang="en-US" b="1" dirty="0" smtClean="0"/>
              <a:t>Step-1:</a:t>
            </a:r>
            <a:r>
              <a:rPr lang="en-US" dirty="0" smtClean="0"/>
              <a:t> Configure the Arduino with Barometer Sensor. </a:t>
            </a:r>
          </a:p>
          <a:p>
            <a:r>
              <a:rPr lang="en-US" dirty="0" smtClean="0"/>
              <a:t>                      </a:t>
            </a:r>
          </a:p>
          <a:p>
            <a:r>
              <a:rPr lang="en-US" dirty="0"/>
              <a:t> </a:t>
            </a:r>
            <a:r>
              <a:rPr lang="en-US" dirty="0" smtClean="0"/>
              <a:t>  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3679918"/>
              </p:ext>
            </p:extLst>
          </p:nvPr>
        </p:nvGraphicFramePr>
        <p:xfrm>
          <a:off x="1115616" y="1563640"/>
          <a:ext cx="5040560" cy="29523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0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202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90465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Arduino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Barometer Sensor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0465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GND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GND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0465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VCC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VCC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90465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A4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SCL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90465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A5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SDA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7345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Communicate the Drone via ESP8266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2442485" y="-1558019"/>
            <a:ext cx="4259036" cy="914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236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Communicate the Drone via ESP8266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512" y="884466"/>
            <a:ext cx="8964488" cy="4259034"/>
          </a:xfrm>
        </p:spPr>
        <p:txBody>
          <a:bodyPr anchor="t" anchorCtr="0"/>
          <a:lstStyle/>
          <a:p>
            <a:r>
              <a:rPr lang="en-US" b="1" dirty="0" smtClean="0"/>
              <a:t>Step-2:</a:t>
            </a:r>
            <a:r>
              <a:rPr lang="en-US" dirty="0" smtClean="0"/>
              <a:t> Configure the Battery (3.3V) to the ESP8266.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b="1" dirty="0" smtClean="0"/>
              <a:t>Step-3:</a:t>
            </a:r>
            <a:r>
              <a:rPr lang="en-US" dirty="0" smtClean="0"/>
              <a:t> Download and Install barometer, ESP8266WiFi Libraries to </a:t>
            </a:r>
          </a:p>
          <a:p>
            <a:r>
              <a:rPr lang="en-US" dirty="0"/>
              <a:t> </a:t>
            </a:r>
            <a:r>
              <a:rPr lang="en-US" dirty="0" smtClean="0"/>
              <a:t>         Arduino/libraries folder. </a:t>
            </a:r>
          </a:p>
          <a:p>
            <a:r>
              <a:rPr lang="en-US" dirty="0" smtClean="0"/>
              <a:t>                      </a:t>
            </a:r>
          </a:p>
          <a:p>
            <a:r>
              <a:rPr lang="en-US" dirty="0"/>
              <a:t> </a:t>
            </a:r>
            <a:r>
              <a:rPr lang="en-US" dirty="0" smtClean="0"/>
              <a:t>  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0570184"/>
              </p:ext>
            </p:extLst>
          </p:nvPr>
        </p:nvGraphicFramePr>
        <p:xfrm>
          <a:off x="1835696" y="1347614"/>
          <a:ext cx="3704873" cy="2520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22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326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4056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ESP8266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Power</a:t>
                      </a:r>
                      <a:r>
                        <a:rPr lang="en-US" baseline="0" dirty="0" smtClean="0"/>
                        <a:t> Supply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4056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VCC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3.3</a:t>
                      </a:r>
                      <a:r>
                        <a:rPr lang="en-US" baseline="0" dirty="0" smtClean="0"/>
                        <a:t> V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4056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GND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GND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4056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CH_PHD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3.3</a:t>
                      </a:r>
                      <a:r>
                        <a:rPr lang="en-US" baseline="0" dirty="0" smtClean="0"/>
                        <a:t> V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4056"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15148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Communicate the Drone via ESP8266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512" y="884466"/>
            <a:ext cx="8964488" cy="4259034"/>
          </a:xfrm>
        </p:spPr>
        <p:txBody>
          <a:bodyPr anchor="t" anchorCtr="0"/>
          <a:lstStyle/>
          <a:p>
            <a:r>
              <a:rPr lang="en-US" b="1" dirty="0" smtClean="0"/>
              <a:t>Step-4:</a:t>
            </a:r>
            <a:r>
              <a:rPr lang="en-US" dirty="0" smtClean="0"/>
              <a:t> Define the drone’s Altitude to get correct pressure data.</a:t>
            </a:r>
          </a:p>
          <a:p>
            <a:r>
              <a:rPr lang="en-US" dirty="0"/>
              <a:t> </a:t>
            </a:r>
            <a:r>
              <a:rPr lang="en-US" dirty="0" smtClean="0"/>
              <a:t>           #define ALTITUDE</a:t>
            </a:r>
          </a:p>
          <a:p>
            <a:endParaRPr lang="en-US" dirty="0"/>
          </a:p>
          <a:p>
            <a:r>
              <a:rPr lang="en-US" b="1" dirty="0" smtClean="0"/>
              <a:t>Step-5: </a:t>
            </a:r>
            <a:r>
              <a:rPr lang="en-US" dirty="0" smtClean="0"/>
              <a:t>Declare the hardware as follows:</a:t>
            </a:r>
          </a:p>
          <a:p>
            <a:r>
              <a:rPr lang="en-US" dirty="0"/>
              <a:t> </a:t>
            </a:r>
            <a:r>
              <a:rPr lang="en-US" dirty="0" smtClean="0"/>
              <a:t>          SFE_BMP180      bmp180;</a:t>
            </a:r>
          </a:p>
          <a:p>
            <a:r>
              <a:rPr lang="en-US" dirty="0"/>
              <a:t> </a:t>
            </a:r>
            <a:r>
              <a:rPr lang="en-US" dirty="0" smtClean="0"/>
              <a:t>          Esp8266EasyIoT  </a:t>
            </a:r>
            <a:r>
              <a:rPr lang="en-US" dirty="0" err="1" smtClean="0"/>
              <a:t>esp</a:t>
            </a:r>
            <a:r>
              <a:rPr lang="en-US" dirty="0" smtClean="0"/>
              <a:t>;</a:t>
            </a:r>
          </a:p>
          <a:p>
            <a:endParaRPr lang="en-US" dirty="0" smtClean="0"/>
          </a:p>
          <a:p>
            <a:r>
              <a:rPr lang="en-US" b="1" dirty="0" smtClean="0"/>
              <a:t>Step-6:</a:t>
            </a:r>
            <a:r>
              <a:rPr lang="en-US" dirty="0" smtClean="0"/>
              <a:t> To see temperature, pressure, and forecast in the server, define</a:t>
            </a:r>
          </a:p>
          <a:p>
            <a:r>
              <a:rPr lang="en-US" dirty="0"/>
              <a:t> </a:t>
            </a:r>
            <a:r>
              <a:rPr lang="en-US" dirty="0" smtClean="0"/>
              <a:t>         Esp8266EasyIoTMsg  </a:t>
            </a:r>
            <a:r>
              <a:rPr lang="en-US" dirty="0" err="1" smtClean="0"/>
              <a:t>msgTemp</a:t>
            </a:r>
            <a:r>
              <a:rPr lang="en-US" dirty="0" smtClean="0"/>
              <a:t>(CHILD_ID_TEMP,  V_TEMP);</a:t>
            </a:r>
          </a:p>
          <a:p>
            <a:r>
              <a:rPr lang="en-US" dirty="0"/>
              <a:t> </a:t>
            </a:r>
            <a:r>
              <a:rPr lang="en-US" dirty="0" smtClean="0"/>
              <a:t>         Esp8266EasyIoTMsg  </a:t>
            </a:r>
            <a:r>
              <a:rPr lang="en-US" dirty="0" err="1" smtClean="0"/>
              <a:t>msgPress</a:t>
            </a:r>
            <a:r>
              <a:rPr lang="en-US" dirty="0" smtClean="0"/>
              <a:t>(CHILD_ID_BARO, V_PRESSURE);</a:t>
            </a:r>
          </a:p>
          <a:p>
            <a:r>
              <a:rPr lang="en-US" dirty="0"/>
              <a:t> </a:t>
            </a:r>
            <a:r>
              <a:rPr lang="en-US" dirty="0" smtClean="0"/>
              <a:t>         Esp8266EasyIoTMsg  </a:t>
            </a:r>
            <a:r>
              <a:rPr lang="en-US" dirty="0" err="1" smtClean="0"/>
              <a:t>msgForec</a:t>
            </a:r>
            <a:r>
              <a:rPr lang="en-US" dirty="0" smtClean="0"/>
              <a:t>(CHILD_ID_BARO, V_FORECAST);</a:t>
            </a:r>
          </a:p>
        </p:txBody>
      </p:sp>
    </p:spTree>
    <p:extLst>
      <p:ext uri="{BB962C8B-B14F-4D97-AF65-F5344CB8AC3E}">
        <p14:creationId xmlns:p14="http://schemas.microsoft.com/office/powerpoint/2010/main" val="645316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Communicate the Drone via ESP8266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512" y="884466"/>
            <a:ext cx="8964488" cy="4259034"/>
          </a:xfrm>
        </p:spPr>
        <p:txBody>
          <a:bodyPr anchor="t" anchorCtr="0"/>
          <a:lstStyle/>
          <a:p>
            <a:r>
              <a:rPr lang="en-US" b="1" dirty="0" smtClean="0"/>
              <a:t>Step-7: </a:t>
            </a:r>
            <a:r>
              <a:rPr lang="en-US" dirty="0" smtClean="0"/>
              <a:t>Setting Baud rates for the ESP8266. For debugging on the serial   </a:t>
            </a:r>
          </a:p>
          <a:p>
            <a:r>
              <a:rPr lang="en-US" dirty="0"/>
              <a:t> </a:t>
            </a:r>
            <a:r>
              <a:rPr lang="en-US" dirty="0" smtClean="0"/>
              <a:t>          monitor, add another Baud rate.</a:t>
            </a:r>
            <a:endParaRPr lang="en-US" b="1" dirty="0" smtClean="0"/>
          </a:p>
          <a:p>
            <a:r>
              <a:rPr lang="en-US" b="1" dirty="0"/>
              <a:t> </a:t>
            </a:r>
            <a:r>
              <a:rPr lang="en-US" b="1" dirty="0" smtClean="0"/>
              <a:t>         </a:t>
            </a:r>
            <a:r>
              <a:rPr lang="en-US" dirty="0" smtClean="0"/>
              <a:t>void setup( )</a:t>
            </a:r>
          </a:p>
          <a:p>
            <a:r>
              <a:rPr lang="en-US" dirty="0"/>
              <a:t> </a:t>
            </a:r>
            <a:r>
              <a:rPr lang="en-US" dirty="0" smtClean="0"/>
              <a:t>             Serial1.begin(9600);</a:t>
            </a:r>
          </a:p>
          <a:p>
            <a:r>
              <a:rPr lang="en-US" dirty="0"/>
              <a:t> </a:t>
            </a:r>
            <a:r>
              <a:rPr lang="en-US" dirty="0" smtClean="0"/>
              <a:t>             </a:t>
            </a:r>
            <a:r>
              <a:rPr lang="en-US" dirty="0" err="1" smtClean="0"/>
              <a:t>Serial.begin</a:t>
            </a:r>
            <a:r>
              <a:rPr lang="en-US" dirty="0" smtClean="0"/>
              <a:t>(115200);</a:t>
            </a:r>
          </a:p>
          <a:p>
            <a:r>
              <a:rPr lang="en-US" b="1" dirty="0" smtClean="0"/>
              <a:t>Step-8:</a:t>
            </a:r>
            <a:r>
              <a:rPr lang="en-US" dirty="0" smtClean="0"/>
              <a:t> Initialize the pressure sensor in the void setup( ) function, we need </a:t>
            </a:r>
          </a:p>
          <a:p>
            <a:r>
              <a:rPr lang="en-US" dirty="0"/>
              <a:t> </a:t>
            </a:r>
            <a:r>
              <a:rPr lang="en-US" dirty="0" smtClean="0"/>
              <a:t>          to check the Barometer by adding a condition.</a:t>
            </a:r>
          </a:p>
          <a:p>
            <a:r>
              <a:rPr lang="en-US" dirty="0" smtClean="0"/>
              <a:t>          if (bmp180.begin() )</a:t>
            </a:r>
          </a:p>
          <a:p>
            <a:r>
              <a:rPr lang="en-US" dirty="0"/>
              <a:t> </a:t>
            </a:r>
            <a:r>
              <a:rPr lang="en-US" dirty="0" smtClean="0"/>
              <a:t>            </a:t>
            </a:r>
            <a:r>
              <a:rPr lang="en-US" dirty="0" err="1" smtClean="0"/>
              <a:t>Serial.println</a:t>
            </a:r>
            <a:r>
              <a:rPr lang="en-US" dirty="0" smtClean="0"/>
              <a:t>(“BMP180 initialization successful”);</a:t>
            </a:r>
          </a:p>
          <a:p>
            <a:r>
              <a:rPr lang="en-US" dirty="0"/>
              <a:t> </a:t>
            </a:r>
            <a:r>
              <a:rPr lang="en-US" dirty="0" smtClean="0"/>
              <a:t>         else {</a:t>
            </a:r>
          </a:p>
          <a:p>
            <a:r>
              <a:rPr lang="en-US" dirty="0"/>
              <a:t> </a:t>
            </a:r>
            <a:r>
              <a:rPr lang="en-US" dirty="0" smtClean="0"/>
              <a:t>                </a:t>
            </a:r>
            <a:r>
              <a:rPr lang="en-US" dirty="0" err="1" smtClean="0"/>
              <a:t>Serial.println</a:t>
            </a:r>
            <a:r>
              <a:rPr lang="en-US" dirty="0" smtClean="0"/>
              <a:t>(“BMP180 initialization failed”);</a:t>
            </a:r>
          </a:p>
          <a:p>
            <a:r>
              <a:rPr lang="en-US" dirty="0"/>
              <a:t> </a:t>
            </a:r>
            <a:r>
              <a:rPr lang="en-US" dirty="0" smtClean="0"/>
              <a:t>                while(1); }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971348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Communicate the Drone via ESP8266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512" y="884466"/>
            <a:ext cx="8964488" cy="4259034"/>
          </a:xfrm>
        </p:spPr>
        <p:txBody>
          <a:bodyPr anchor="t" anchorCtr="0"/>
          <a:lstStyle/>
          <a:p>
            <a:r>
              <a:rPr lang="en-US" b="1" dirty="0" smtClean="0"/>
              <a:t>Step-9: </a:t>
            </a:r>
            <a:r>
              <a:rPr lang="en-US" dirty="0" smtClean="0"/>
              <a:t>Save the module after adding the sensor parameters from the      </a:t>
            </a:r>
          </a:p>
          <a:p>
            <a:r>
              <a:rPr lang="en-US" dirty="0"/>
              <a:t> </a:t>
            </a:r>
            <a:r>
              <a:rPr lang="en-US" dirty="0" smtClean="0"/>
              <a:t>          temperature and pressure.</a:t>
            </a:r>
          </a:p>
          <a:p>
            <a:r>
              <a:rPr lang="en-US" b="1" dirty="0" smtClean="0"/>
              <a:t>Step-10:</a:t>
            </a:r>
            <a:r>
              <a:rPr lang="en-US" dirty="0" smtClean="0"/>
              <a:t> Go to </a:t>
            </a:r>
            <a:r>
              <a:rPr lang="en-US" dirty="0" err="1" smtClean="0"/>
              <a:t>Config</a:t>
            </a:r>
            <a:r>
              <a:rPr lang="en-US" dirty="0" smtClean="0"/>
              <a:t> | User Info and set the “Instance ID” for the module.</a:t>
            </a:r>
          </a:p>
          <a:p>
            <a:r>
              <a:rPr lang="en-US" b="1" dirty="0" smtClean="0"/>
              <a:t>Step-11:</a:t>
            </a:r>
            <a:r>
              <a:rPr lang="en-US" dirty="0" smtClean="0"/>
              <a:t> Upload the code to the Arduino and check the data shown in the </a:t>
            </a:r>
          </a:p>
          <a:p>
            <a:r>
              <a:rPr lang="en-US" dirty="0"/>
              <a:t> </a:t>
            </a:r>
            <a:r>
              <a:rPr lang="en-US" dirty="0" smtClean="0"/>
              <a:t>           server from the Module list.</a:t>
            </a:r>
          </a:p>
          <a:p>
            <a:endParaRPr lang="en-US" dirty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   </a:t>
            </a:r>
          </a:p>
          <a:p>
            <a:r>
              <a:rPr lang="en-US" dirty="0"/>
              <a:t> </a:t>
            </a:r>
            <a:r>
              <a:rPr lang="en-US" dirty="0" smtClean="0"/>
              <a:t>          </a:t>
            </a:r>
          </a:p>
        </p:txBody>
      </p:sp>
    </p:spTree>
    <p:extLst>
      <p:ext uri="{BB962C8B-B14F-4D97-AF65-F5344CB8AC3E}">
        <p14:creationId xmlns:p14="http://schemas.microsoft.com/office/powerpoint/2010/main" val="3292322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Communicate the Drone via ESP8266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2442483" y="-1558017"/>
            <a:ext cx="4259034" cy="9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023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528" y="2067694"/>
            <a:ext cx="8496944" cy="1728192"/>
          </a:xfrm>
        </p:spPr>
        <p:txBody>
          <a:bodyPr/>
          <a:lstStyle/>
          <a:p>
            <a:pPr algn="ctr"/>
            <a:r>
              <a:rPr lang="en-US" sz="2800" b="1" dirty="0" smtClean="0"/>
              <a:t>Thank You</a:t>
            </a:r>
          </a:p>
          <a:p>
            <a:pPr algn="ctr"/>
            <a:r>
              <a:rPr lang="en-US" sz="2800" b="1" dirty="0"/>
              <a:t> </a:t>
            </a:r>
            <a:r>
              <a:rPr lang="en-US" sz="2800" b="1" dirty="0" smtClean="0"/>
              <a:t>&amp; </a:t>
            </a:r>
          </a:p>
          <a:p>
            <a:pPr algn="ctr"/>
            <a:r>
              <a:rPr lang="en-US" sz="2800" b="1" dirty="0" smtClean="0"/>
              <a:t>Queries?</a:t>
            </a:r>
            <a:endParaRPr lang="en-IN" sz="2800" b="1" dirty="0"/>
          </a:p>
        </p:txBody>
      </p:sp>
    </p:spTree>
    <p:extLst>
      <p:ext uri="{BB962C8B-B14F-4D97-AF65-F5344CB8AC3E}">
        <p14:creationId xmlns:p14="http://schemas.microsoft.com/office/powerpoint/2010/main" val="3901033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Mission-1: Surveying with a Drone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512" y="884466"/>
            <a:ext cx="8964488" cy="4259034"/>
          </a:xfrm>
        </p:spPr>
        <p:txBody>
          <a:bodyPr anchor="t" anchorCtr="0"/>
          <a:lstStyle/>
          <a:p>
            <a:r>
              <a:rPr lang="en-US" b="1" dirty="0" smtClean="0"/>
              <a:t>Step-1:</a:t>
            </a:r>
            <a:r>
              <a:rPr lang="en-US" dirty="0" smtClean="0"/>
              <a:t> Prepare the Drone for flying using </a:t>
            </a:r>
            <a:r>
              <a:rPr lang="en-US" dirty="0" err="1" smtClean="0"/>
              <a:t>ArduPilot</a:t>
            </a:r>
            <a:r>
              <a:rPr lang="en-US" dirty="0" smtClean="0"/>
              <a:t>. No hardware changes</a:t>
            </a:r>
          </a:p>
          <a:p>
            <a:endParaRPr lang="en-US" dirty="0"/>
          </a:p>
          <a:p>
            <a:r>
              <a:rPr lang="en-US" b="1" dirty="0" smtClean="0"/>
              <a:t>Step-2:</a:t>
            </a:r>
            <a:r>
              <a:rPr lang="en-US" dirty="0" smtClean="0"/>
              <a:t> Open the </a:t>
            </a:r>
            <a:r>
              <a:rPr lang="en-US" dirty="0" err="1" smtClean="0"/>
              <a:t>MissionPlanner</a:t>
            </a:r>
            <a:r>
              <a:rPr lang="en-US" dirty="0" smtClean="0"/>
              <a:t> software: </a:t>
            </a:r>
          </a:p>
          <a:p>
            <a:r>
              <a:rPr lang="en-US" dirty="0"/>
              <a:t> </a:t>
            </a:r>
            <a:r>
              <a:rPr lang="en-US" dirty="0" smtClean="0"/>
              <a:t>          a. Go to the </a:t>
            </a:r>
            <a:r>
              <a:rPr lang="en-US" dirty="0" err="1" smtClean="0"/>
              <a:t>Config</a:t>
            </a:r>
            <a:r>
              <a:rPr lang="en-US" dirty="0" smtClean="0"/>
              <a:t>/Tuning page.</a:t>
            </a:r>
          </a:p>
          <a:p>
            <a:r>
              <a:rPr lang="en-US" dirty="0"/>
              <a:t> </a:t>
            </a:r>
            <a:r>
              <a:rPr lang="en-US" dirty="0" smtClean="0"/>
              <a:t>          b. Select Planner.</a:t>
            </a:r>
          </a:p>
          <a:p>
            <a:endParaRPr lang="en-US" dirty="0"/>
          </a:p>
          <a:p>
            <a:r>
              <a:rPr lang="en-US" dirty="0" smtClean="0"/>
              <a:t>        Now we will see the following page.</a:t>
            </a:r>
          </a:p>
          <a:p>
            <a:r>
              <a:rPr lang="en-US" dirty="0"/>
              <a:t> </a:t>
            </a:r>
            <a:r>
              <a:rPr lang="en-US" dirty="0" smtClean="0"/>
              <a:t>        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0970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Surveying with a Drone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512" y="884466"/>
            <a:ext cx="8964488" cy="4259034"/>
          </a:xfrm>
        </p:spPr>
        <p:txBody>
          <a:bodyPr anchor="t" anchorCtr="0"/>
          <a:lstStyle/>
          <a:p>
            <a:r>
              <a:rPr lang="en-US" dirty="0"/>
              <a:t> </a:t>
            </a:r>
            <a:r>
              <a:rPr lang="en-US" dirty="0" smtClean="0"/>
              <a:t>The green pointer is the Home/H. Hover the mouse over it, click and       </a:t>
            </a:r>
          </a:p>
          <a:p>
            <a:r>
              <a:rPr lang="en-US" dirty="0"/>
              <a:t> </a:t>
            </a:r>
            <a:r>
              <a:rPr lang="en-US" dirty="0" smtClean="0"/>
              <a:t>move the pointer anywhere we want.  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 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438" y="1646524"/>
            <a:ext cx="8195562" cy="3488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18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Surveying with a Drone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512" y="884466"/>
            <a:ext cx="8964488" cy="4259034"/>
          </a:xfrm>
        </p:spPr>
        <p:txBody>
          <a:bodyPr anchor="t" anchorCtr="0"/>
          <a:lstStyle/>
          <a:p>
            <a:r>
              <a:rPr lang="en-US" b="1" dirty="0" smtClean="0"/>
              <a:t>Step-3:</a:t>
            </a:r>
            <a:r>
              <a:rPr lang="en-US" dirty="0" smtClean="0"/>
              <a:t> Place the pointer from where we will depart the drone to our        </a:t>
            </a:r>
          </a:p>
          <a:p>
            <a:r>
              <a:rPr lang="en-US" dirty="0"/>
              <a:t> </a:t>
            </a:r>
            <a:r>
              <a:rPr lang="en-US" dirty="0" smtClean="0"/>
              <a:t>          destination.</a:t>
            </a:r>
          </a:p>
          <a:p>
            <a:r>
              <a:rPr lang="en-US" dirty="0" smtClean="0"/>
              <a:t>                 RTL1= (x1,y1)  (x2,y2)  (x3,y3) (x4,y4)</a:t>
            </a:r>
            <a:endParaRPr lang="en-US" dirty="0"/>
          </a:p>
          <a:p>
            <a:r>
              <a:rPr lang="en-US" b="1" dirty="0" smtClean="0"/>
              <a:t>Step-4:</a:t>
            </a:r>
            <a:r>
              <a:rPr lang="en-US" dirty="0" smtClean="0"/>
              <a:t> Return to Launch (RTL): In </a:t>
            </a:r>
            <a:r>
              <a:rPr lang="en-US" dirty="0" err="1" smtClean="0"/>
              <a:t>WayPoints</a:t>
            </a:r>
            <a:r>
              <a:rPr lang="en-US" dirty="0" smtClean="0"/>
              <a:t> select the RTL option.</a:t>
            </a:r>
          </a:p>
          <a:p>
            <a:r>
              <a:rPr lang="en-US" dirty="0" smtClean="0"/>
              <a:t>          This is used to survey the areas which are pointed and return to     </a:t>
            </a:r>
          </a:p>
          <a:p>
            <a:r>
              <a:rPr lang="en-US" dirty="0"/>
              <a:t> </a:t>
            </a:r>
            <a:r>
              <a:rPr lang="en-US" dirty="0" smtClean="0"/>
              <a:t>         the launched place.</a:t>
            </a:r>
          </a:p>
          <a:p>
            <a:endParaRPr lang="en-US" dirty="0"/>
          </a:p>
          <a:p>
            <a:r>
              <a:rPr lang="en-US" b="1" dirty="0" smtClean="0"/>
              <a:t>Step-5:</a:t>
            </a:r>
            <a:r>
              <a:rPr lang="en-US" dirty="0" smtClean="0"/>
              <a:t> Click “Add Below” on the </a:t>
            </a:r>
            <a:r>
              <a:rPr lang="en-US" dirty="0" err="1" smtClean="0"/>
              <a:t>WayPoints</a:t>
            </a:r>
            <a:r>
              <a:rPr lang="en-US" dirty="0" smtClean="0"/>
              <a:t> Panel, then we will see a new  </a:t>
            </a:r>
          </a:p>
          <a:p>
            <a:r>
              <a:rPr lang="en-US" dirty="0"/>
              <a:t> </a:t>
            </a:r>
            <a:r>
              <a:rPr lang="en-US" dirty="0" smtClean="0"/>
              <a:t>         waypoint.</a:t>
            </a:r>
          </a:p>
          <a:p>
            <a:r>
              <a:rPr lang="en-US" b="1" dirty="0" smtClean="0"/>
              <a:t>Step-6:</a:t>
            </a:r>
            <a:r>
              <a:rPr lang="en-US" dirty="0" smtClean="0"/>
              <a:t> Click Command menu and Select the RETURN_TO_LAUNCH</a:t>
            </a:r>
          </a:p>
          <a:p>
            <a:r>
              <a:rPr lang="en-US" dirty="0"/>
              <a:t> </a:t>
            </a:r>
            <a:r>
              <a:rPr lang="en-US" dirty="0" smtClean="0"/>
              <a:t>          option.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22045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Surveying with a Drone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4466"/>
            <a:ext cx="9144000" cy="4259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306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Surveying with a Drone</a:t>
            </a:r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40" y="884466"/>
            <a:ext cx="9119659" cy="4387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697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Surveying with a Drone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512" y="884466"/>
            <a:ext cx="8964488" cy="4259034"/>
          </a:xfrm>
        </p:spPr>
        <p:txBody>
          <a:bodyPr anchor="t" anchorCtr="0"/>
          <a:lstStyle/>
          <a:p>
            <a:endParaRPr lang="en-US" b="1" dirty="0" smtClean="0"/>
          </a:p>
          <a:p>
            <a:r>
              <a:rPr lang="en-US" b="1" dirty="0" smtClean="0"/>
              <a:t>Step-7:</a:t>
            </a:r>
            <a:r>
              <a:rPr lang="en-US" dirty="0" smtClean="0"/>
              <a:t> Give a name to the waypoint file and save it. We can reuse the    </a:t>
            </a:r>
          </a:p>
          <a:p>
            <a:r>
              <a:rPr lang="en-US" dirty="0"/>
              <a:t> </a:t>
            </a:r>
            <a:r>
              <a:rPr lang="en-US" dirty="0" smtClean="0"/>
              <a:t>          waypoint by “Load WP File” on the right-side of the screen.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b="1" dirty="0" smtClean="0"/>
              <a:t>Step-8:</a:t>
            </a:r>
            <a:r>
              <a:rPr lang="en-US" dirty="0" smtClean="0"/>
              <a:t> We can change the type of the Map and add some extra features     </a:t>
            </a:r>
          </a:p>
          <a:p>
            <a:r>
              <a:rPr lang="en-US" dirty="0"/>
              <a:t> </a:t>
            </a:r>
            <a:r>
              <a:rPr lang="en-US" dirty="0" smtClean="0"/>
              <a:t>          to the Map from the right-side of the map.</a:t>
            </a:r>
          </a:p>
          <a:p>
            <a:endParaRPr lang="en-US" dirty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29517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Surveying with a Drone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8675"/>
            <a:ext cx="9144000" cy="42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876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09AE2A97BE3CE4680EAF70B1D7F9C44" ma:contentTypeVersion="4" ma:contentTypeDescription="Create a new document." ma:contentTypeScope="" ma:versionID="8dac46796827091b0bfc122aa1dbb72f">
  <xsd:schema xmlns:xsd="http://www.w3.org/2001/XMLSchema" xmlns:xs="http://www.w3.org/2001/XMLSchema" xmlns:p="http://schemas.microsoft.com/office/2006/metadata/properties" xmlns:ns2="7d977c6e-5145-4b94-966e-c3e4aa9b01e0" targetNamespace="http://schemas.microsoft.com/office/2006/metadata/properties" ma:root="true" ma:fieldsID="2645c8cbd49505cacf8e14943fe3cd26" ns2:_="">
    <xsd:import namespace="7d977c6e-5145-4b94-966e-c3e4aa9b01e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d977c6e-5145-4b94-966e-c3e4aa9b01e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FCE8927B-7016-4CAB-8AEB-F9FFD84C92AD}"/>
</file>

<file path=customXml/itemProps2.xml><?xml version="1.0" encoding="utf-8"?>
<ds:datastoreItem xmlns:ds="http://schemas.openxmlformats.org/officeDocument/2006/customXml" ds:itemID="{E7B03A26-081A-4F31-A428-79E65408BA59}"/>
</file>

<file path=customXml/itemProps3.xml><?xml version="1.0" encoding="utf-8"?>
<ds:datastoreItem xmlns:ds="http://schemas.openxmlformats.org/officeDocument/2006/customXml" ds:itemID="{4EA59009-7203-4523-9B0E-214E32F8C88B}"/>
</file>

<file path=docProps/app.xml><?xml version="1.0" encoding="utf-8"?>
<Properties xmlns="http://schemas.openxmlformats.org/officeDocument/2006/extended-properties" xmlns:vt="http://schemas.openxmlformats.org/officeDocument/2006/docPropsVTypes">
  <TotalTime>3516</TotalTime>
  <Words>1151</Words>
  <Application>Microsoft Office PowerPoint</Application>
  <PresentationFormat>On-screen Show (16:9)</PresentationFormat>
  <Paragraphs>218</Paragraphs>
  <Slides>29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맑은 고딕</vt:lpstr>
      <vt:lpstr>Arial</vt:lpstr>
      <vt:lpstr>Calibri</vt:lpstr>
      <vt:lpstr>Wingdings</vt:lpstr>
      <vt:lpstr>Office Theme</vt:lpstr>
      <vt:lpstr>Custom Design</vt:lpstr>
      <vt:lpstr>PowerPoint Presentation</vt:lpstr>
      <vt:lpstr>Course Content</vt:lpstr>
      <vt:lpstr>Mission-1: Surveying with a Drone</vt:lpstr>
      <vt:lpstr>Surveying with a Drone</vt:lpstr>
      <vt:lpstr>Surveying with a Drone</vt:lpstr>
      <vt:lpstr>Surveying with a Drone</vt:lpstr>
      <vt:lpstr>Surveying with a Drone</vt:lpstr>
      <vt:lpstr>Surveying with a Drone</vt:lpstr>
      <vt:lpstr>Surveying with a Drone</vt:lpstr>
      <vt:lpstr>Surveying with a Drone</vt:lpstr>
      <vt:lpstr>Surveying with a Drone</vt:lpstr>
      <vt:lpstr>Surveying with a Drone</vt:lpstr>
      <vt:lpstr>Mission-2: Delivery Man</vt:lpstr>
      <vt:lpstr>Delivery Man</vt:lpstr>
      <vt:lpstr>Using Drones and Delivery Man</vt:lpstr>
      <vt:lpstr>Using Drones and Delivery Man</vt:lpstr>
      <vt:lpstr>Using Drones and Delivery Man</vt:lpstr>
      <vt:lpstr>Using Drones and Delivery Man</vt:lpstr>
      <vt:lpstr>Using Drones and Delivery Man</vt:lpstr>
      <vt:lpstr>Communicate the Drone via ESP8266</vt:lpstr>
      <vt:lpstr>Communicate the Drone via ESP8266</vt:lpstr>
      <vt:lpstr>Communicate the Drone via ESP8266</vt:lpstr>
      <vt:lpstr>Communicate the Drone via ESP8266</vt:lpstr>
      <vt:lpstr>Communicate the Drone via ESP8266</vt:lpstr>
      <vt:lpstr>Communicate the Drone via ESP8266</vt:lpstr>
      <vt:lpstr>Communicate the Drone via ESP8266</vt:lpstr>
      <vt:lpstr>Communicate the Drone via ESP8266</vt:lpstr>
      <vt:lpstr>Communicate the Drone via ESP8266</vt:lpstr>
      <vt:lpstr>PowerPoint Presentation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Registered User</dc:creator>
  <cp:lastModifiedBy>Admin</cp:lastModifiedBy>
  <cp:revision>184</cp:revision>
  <dcterms:created xsi:type="dcterms:W3CDTF">2014-04-01T16:27:38Z</dcterms:created>
  <dcterms:modified xsi:type="dcterms:W3CDTF">2023-02-10T05:54:54Z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0x010100709AE2A97BE3CE4680EAF70B1D7F9C44</vt:lpwstr>
  </property>
</Properties>
</file>